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rels" ContentType="application/vnd.openxmlformats-package.relationships+xml"/>
  <Default Extension="png" ContentType="image/png"/>
  <Default Extension="bin" ContentType="application/vnd.openxmlformats-officedocument.presentationml.printerSettings"/>
  <Default Extension="emf" ContentType="image/x-em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media/audio1.bin" ContentType="audio/unknown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0"/>
  </p:notes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1ADC"/>
    <a:srgbClr val="C7E0FF"/>
    <a:srgbClr val="D1DA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41" d="100"/>
          <a:sy n="41" d="100"/>
        </p:scale>
        <p:origin x="-1400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7" Type="http://schemas.openxmlformats.org/officeDocument/2006/relationships/slide" Target="slides/slide6.xml"/><Relationship Id="rId1" Type="http://schemas.openxmlformats.org/officeDocument/2006/relationships/slideMaster" Target="slideMasters/slideMaster1.xml"/><Relationship Id="rId24" Type="http://schemas.openxmlformats.org/officeDocument/2006/relationships/theme" Target="theme/theme1.xml"/><Relationship Id="rId25" Type="http://schemas.openxmlformats.org/officeDocument/2006/relationships/tableStyles" Target="tableStyles.xml"/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0" Type="http://schemas.openxmlformats.org/officeDocument/2006/relationships/slide" Target="slides/slide9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9" Type="http://schemas.openxmlformats.org/officeDocument/2006/relationships/slide" Target="slides/slide8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14" Type="http://schemas.openxmlformats.org/officeDocument/2006/relationships/slide" Target="slides/slide13.xml"/><Relationship Id="rId23" Type="http://schemas.openxmlformats.org/officeDocument/2006/relationships/viewProps" Target="viewProps.xml"/><Relationship Id="rId4" Type="http://schemas.openxmlformats.org/officeDocument/2006/relationships/slide" Target="slides/slide3.xml"/><Relationship Id="rId11" Type="http://schemas.openxmlformats.org/officeDocument/2006/relationships/slide" Target="slides/slide10.xml"/><Relationship Id="rId6" Type="http://schemas.openxmlformats.org/officeDocument/2006/relationships/slide" Target="slides/slide5.xml"/><Relationship Id="rId16" Type="http://schemas.openxmlformats.org/officeDocument/2006/relationships/slide" Target="slides/slide15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9" Type="http://schemas.openxmlformats.org/officeDocument/2006/relationships/slide" Target="slides/slide18.xml"/><Relationship Id="rId20" Type="http://schemas.openxmlformats.org/officeDocument/2006/relationships/notesMaster" Target="notesMasters/notesMaster1.xml"/><Relationship Id="rId22" Type="http://schemas.openxmlformats.org/officeDocument/2006/relationships/presProps" Target="presProps.xml"/><Relationship Id="rId21" Type="http://schemas.openxmlformats.org/officeDocument/2006/relationships/printerSettings" Target="printerSettings/printerSettings1.bin"/><Relationship Id="rId2" Type="http://schemas.openxmlformats.org/officeDocument/2006/relationships/slide" Target="slides/slid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1A3FD4C-71AF-414E-BD47-7B858AEF9741}" type="datetimeFigureOut">
              <a:rPr lang="en-US" smtClean="0"/>
              <a:t>9/9/11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5470E2B-56CD-8940-9AFA-139D6AF1BE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50030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W for whatever, …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470E2B-56CD-8940-9AFA-139D6AF1BE7A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00344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Start </a:t>
            </a:r>
            <a:r>
              <a:rPr lang="en-US" smtClean="0"/>
              <a:t>the bricks.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470E2B-56CD-8940-9AFA-139D6AF1BE7A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0654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A3A911-A004-414F-8B85-7CCFD585B8B1}" type="datetimeFigureOut">
              <a:rPr lang="en-US" smtClean="0"/>
              <a:t>9/9/11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681E7-38D0-1344-B64A-DD764806C1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87993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A3A911-A004-414F-8B85-7CCFD585B8B1}" type="datetimeFigureOut">
              <a:rPr lang="en-US" smtClean="0"/>
              <a:t>9/9/11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681E7-38D0-1344-B64A-DD764806C1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24704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A3A911-A004-414F-8B85-7CCFD585B8B1}" type="datetimeFigureOut">
              <a:rPr lang="en-US" smtClean="0"/>
              <a:t>9/9/11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681E7-38D0-1344-B64A-DD764806C1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84867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A3A911-A004-414F-8B85-7CCFD585B8B1}" type="datetimeFigureOut">
              <a:rPr lang="en-US" smtClean="0"/>
              <a:t>9/9/11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681E7-38D0-1344-B64A-DD764806C1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81428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A3A911-A004-414F-8B85-7CCFD585B8B1}" type="datetimeFigureOut">
              <a:rPr lang="en-US" smtClean="0"/>
              <a:t>9/9/11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681E7-38D0-1344-B64A-DD764806C1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41562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A3A911-A004-414F-8B85-7CCFD585B8B1}" type="datetimeFigureOut">
              <a:rPr lang="en-US" smtClean="0"/>
              <a:t>9/9/11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681E7-38D0-1344-B64A-DD764806C1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17305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A3A911-A004-414F-8B85-7CCFD585B8B1}" type="datetimeFigureOut">
              <a:rPr lang="en-US" smtClean="0"/>
              <a:t>9/9/11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681E7-38D0-1344-B64A-DD764806C1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90541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A3A911-A004-414F-8B85-7CCFD585B8B1}" type="datetimeFigureOut">
              <a:rPr lang="en-US" smtClean="0"/>
              <a:t>9/9/11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681E7-38D0-1344-B64A-DD764806C1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66712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A3A911-A004-414F-8B85-7CCFD585B8B1}" type="datetimeFigureOut">
              <a:rPr lang="en-US" smtClean="0"/>
              <a:t>9/9/11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681E7-38D0-1344-B64A-DD764806C1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49783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A3A911-A004-414F-8B85-7CCFD585B8B1}" type="datetimeFigureOut">
              <a:rPr lang="en-US" smtClean="0"/>
              <a:t>9/9/11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681E7-38D0-1344-B64A-DD764806C1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5675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A3A911-A004-414F-8B85-7CCFD585B8B1}" type="datetimeFigureOut">
              <a:rPr lang="en-US" smtClean="0"/>
              <a:t>9/9/11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681E7-38D0-1344-B64A-DD764806C1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28289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4.xml"/><Relationship Id="rId7" Type="http://schemas.openxmlformats.org/officeDocument/2006/relationships/slideLayout" Target="../slideLayouts/slideLayout7.xml"/><Relationship Id="rId11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5" Type="http://schemas.openxmlformats.org/officeDocument/2006/relationships/slideLayout" Target="../slideLayouts/slideLayout5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9" Type="http://schemas.openxmlformats.org/officeDocument/2006/relationships/slideLayout" Target="../slideLayouts/slideLayout9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A3A911-A004-414F-8B85-7CCFD585B8B1}" type="datetimeFigureOut">
              <a:rPr lang="en-US" smtClean="0"/>
              <a:t>9/9/11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3681E7-38D0-1344-B64A-DD764806C1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83306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emf"/><Relationship Id="rId4" Type="http://schemas.openxmlformats.org/officeDocument/2006/relationships/image" Target="../media/image3.emf"/><Relationship Id="rId10" Type="http://schemas.openxmlformats.org/officeDocument/2006/relationships/image" Target="../media/image9.emf"/><Relationship Id="rId5" Type="http://schemas.openxmlformats.org/officeDocument/2006/relationships/image" Target="../media/image4.emf"/><Relationship Id="rId7" Type="http://schemas.openxmlformats.org/officeDocument/2006/relationships/image" Target="../media/image6.emf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Relationship Id="rId9" Type="http://schemas.openxmlformats.org/officeDocument/2006/relationships/image" Target="../media/image8.emf"/><Relationship Id="rId3" Type="http://schemas.openxmlformats.org/officeDocument/2006/relationships/image" Target="../media/image2.emf"/><Relationship Id="rId6" Type="http://schemas.openxmlformats.org/officeDocument/2006/relationships/image" Target="../media/image5.emf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emf"/><Relationship Id="rId4" Type="http://schemas.openxmlformats.org/officeDocument/2006/relationships/image" Target="../media/image12.emf"/><Relationship Id="rId5" Type="http://schemas.openxmlformats.org/officeDocument/2006/relationships/image" Target="../media/image13.emf"/><Relationship Id="rId7" Type="http://schemas.openxmlformats.org/officeDocument/2006/relationships/image" Target="../media/image15.em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emf"/><Relationship Id="rId9" Type="http://schemas.openxmlformats.org/officeDocument/2006/relationships/image" Target="../media/image17.png"/><Relationship Id="rId3" Type="http://schemas.openxmlformats.org/officeDocument/2006/relationships/image" Target="../media/image11.emf"/><Relationship Id="rId6" Type="http://schemas.openxmlformats.org/officeDocument/2006/relationships/image" Target="../media/image14.emf"/></Relationships>
</file>

<file path=ppt/slides/_rels/slide3.xml.rels><?xml version="1.0" encoding="UTF-8" standalone="yes"?>
<Relationships xmlns="http://schemas.openxmlformats.org/package/2006/relationships"><Relationship Id="rId6" Type="http://schemas.openxmlformats.org/officeDocument/2006/relationships/image" Target="../media/image22.emf"/><Relationship Id="rId4" Type="http://schemas.openxmlformats.org/officeDocument/2006/relationships/image" Target="../media/image20.em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8.emf"/><Relationship Id="rId3" Type="http://schemas.openxmlformats.org/officeDocument/2006/relationships/image" Target="../media/image19.emf"/><Relationship Id="rId5" Type="http://schemas.openxmlformats.org/officeDocument/2006/relationships/image" Target="../media/image21.emf"/></Relationships>
</file>

<file path=ppt/slides/_rels/slide4.xml.rels><?xml version="1.0" encoding="UTF-8" standalone="yes"?>
<Relationships xmlns="http://schemas.openxmlformats.org/package/2006/relationships"><Relationship Id="rId4" Type="http://schemas.openxmlformats.org/officeDocument/2006/relationships/image" Target="../media/image25.emf"/><Relationship Id="rId5" Type="http://schemas.openxmlformats.org/officeDocument/2006/relationships/image" Target="../media/image26.emf"/><Relationship Id="rId7" Type="http://schemas.openxmlformats.org/officeDocument/2006/relationships/image" Target="../media/image28.em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3.emf"/><Relationship Id="rId3" Type="http://schemas.openxmlformats.org/officeDocument/2006/relationships/image" Target="../media/image24.emf"/><Relationship Id="rId6" Type="http://schemas.openxmlformats.org/officeDocument/2006/relationships/image" Target="../media/image27.emf"/></Relationships>
</file>

<file path=ppt/slides/_rels/slide5.xml.rels><?xml version="1.0" encoding="UTF-8" standalone="yes"?>
<Relationships xmlns="http://schemas.openxmlformats.org/package/2006/relationships"><Relationship Id="rId6" Type="http://schemas.openxmlformats.org/officeDocument/2006/relationships/image" Target="../media/image33.emf"/><Relationship Id="rId4" Type="http://schemas.openxmlformats.org/officeDocument/2006/relationships/image" Target="../media/image31.em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9.emf"/><Relationship Id="rId3" Type="http://schemas.openxmlformats.org/officeDocument/2006/relationships/image" Target="../media/image30.emf"/><Relationship Id="rId5" Type="http://schemas.openxmlformats.org/officeDocument/2006/relationships/image" Target="../media/image32.emf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emf"/><Relationship Id="rId4" Type="http://schemas.openxmlformats.org/officeDocument/2006/relationships/image" Target="../media/image36.emf"/><Relationship Id="rId5" Type="http://schemas.openxmlformats.org/officeDocument/2006/relationships/image" Target="../media/image37.emf"/><Relationship Id="rId7" Type="http://schemas.openxmlformats.org/officeDocument/2006/relationships/image" Target="../media/image39.em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4.emf"/><Relationship Id="rId3" Type="http://schemas.openxmlformats.org/officeDocument/2006/relationships/image" Target="../media/image35.emf"/><Relationship Id="rId6" Type="http://schemas.openxmlformats.org/officeDocument/2006/relationships/image" Target="../media/image38.emf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emf"/><Relationship Id="rId3" Type="http://schemas.openxmlformats.org/officeDocument/2006/relationships/image" Target="../media/image42.em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4" Type="http://schemas.openxmlformats.org/officeDocument/2006/relationships/image" Target="../media/image45.em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3.emf"/><Relationship Id="rId3" Type="http://schemas.openxmlformats.org/officeDocument/2006/relationships/image" Target="../media/image44.emf"/></Relationships>
</file>

<file path=ppt/slides/_rels/slide10.xml.rels><?xml version="1.0" encoding="UTF-8" standalone="yes"?>
<Relationships xmlns="http://schemas.openxmlformats.org/package/2006/relationships"><Relationship Id="rId4" Type="http://schemas.openxmlformats.org/officeDocument/2006/relationships/image" Target="../media/image48.em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6.png"/><Relationship Id="rId3" Type="http://schemas.openxmlformats.org/officeDocument/2006/relationships/image" Target="../media/image47.emf"/></Relationships>
</file>

<file path=ppt/slides/_rels/slide11.xml.rels><?xml version="1.0" encoding="UTF-8" standalone="yes"?>
<Relationships xmlns="http://schemas.openxmlformats.org/package/2006/relationships"><Relationship Id="rId4" Type="http://schemas.openxmlformats.org/officeDocument/2006/relationships/image" Target="../media/image51.em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9.emf"/><Relationship Id="rId3" Type="http://schemas.openxmlformats.org/officeDocument/2006/relationships/image" Target="../media/image50.png"/><Relationship Id="rId5" Type="http://schemas.openxmlformats.org/officeDocument/2006/relationships/image" Target="../media/image52.emf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3" Type="http://schemas.openxmlformats.org/officeDocument/2006/relationships/image" Target="../media/image54.em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4" Type="http://schemas.openxmlformats.org/officeDocument/2006/relationships/image" Target="../media/image57.em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5.emf"/><Relationship Id="rId3" Type="http://schemas.openxmlformats.org/officeDocument/2006/relationships/image" Target="../media/image56.emf"/><Relationship Id="rId5" Type="http://schemas.openxmlformats.org/officeDocument/2006/relationships/image" Target="../media/image58.emf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emf"/><Relationship Id="rId4" Type="http://schemas.openxmlformats.org/officeDocument/2006/relationships/image" Target="../media/image61.emf"/><Relationship Id="rId5" Type="http://schemas.openxmlformats.org/officeDocument/2006/relationships/image" Target="../media/image62.emf"/><Relationship Id="rId7" Type="http://schemas.openxmlformats.org/officeDocument/2006/relationships/image" Target="../media/image64.em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9.png"/><Relationship Id="rId3" Type="http://schemas.openxmlformats.org/officeDocument/2006/relationships/image" Target="../media/image60.emf"/><Relationship Id="rId6" Type="http://schemas.openxmlformats.org/officeDocument/2006/relationships/image" Target="../media/image63.emf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png"/><Relationship Id="rId3" Type="http://schemas.openxmlformats.org/officeDocument/2006/relationships/image" Target="../media/image67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png"/><Relationship Id="rId3" Type="http://schemas.openxmlformats.org/officeDocument/2006/relationships/image" Target="../media/image69.emf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4" Type="http://schemas.openxmlformats.org/officeDocument/2006/relationships/image" Target="../media/image72.em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0.emf"/><Relationship Id="rId3" Type="http://schemas.openxmlformats.org/officeDocument/2006/relationships/image" Target="../media/image71.emf"/><Relationship Id="rId5" Type="http://schemas.openxmlformats.org/officeDocument/2006/relationships/image" Target="../media/image73.emf"/></Relationships>
</file>

<file path=ppt/slides/_rels/slide18.xml.rels><?xml version="1.0" encoding="UTF-8" standalone="yes"?>
<Relationships xmlns="http://schemas.openxmlformats.org/package/2006/relationships"><Relationship Id="rId4" Type="http://schemas.openxmlformats.org/officeDocument/2006/relationships/image" Target="../media/image74.emf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audio" Target="../media/audio1.bin"/><Relationship Id="rId5" Type="http://schemas.openxmlformats.org/officeDocument/2006/relationships/image" Target="../media/image75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61959"/>
            <a:ext cx="8229600" cy="1315829"/>
          </a:xfrm>
        </p:spPr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DERIVATIVES ARE</a:t>
            </a:r>
            <a:br>
              <a:rPr lang="en-US" b="1" dirty="0" smtClean="0">
                <a:solidFill>
                  <a:srgbClr val="FF0000"/>
                </a:solidFill>
              </a:rPr>
            </a:br>
            <a:r>
              <a:rPr lang="en-US" b="1" dirty="0" smtClean="0">
                <a:solidFill>
                  <a:srgbClr val="FF0000"/>
                </a:solidFill>
              </a:rPr>
              <a:t>FUNCTIONS TOO  !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1000" y="1361514"/>
            <a:ext cx="8661620" cy="5144099"/>
          </a:xfrm>
        </p:spPr>
        <p:txBody>
          <a:bodyPr>
            <a:normAutofit/>
          </a:bodyPr>
          <a:lstStyle/>
          <a:p>
            <a:pPr marL="0" indent="0">
              <a:spcBef>
                <a:spcPts val="1368"/>
              </a:spcBef>
              <a:buNone/>
            </a:pPr>
            <a:r>
              <a:rPr lang="en-US" b="1" dirty="0" smtClean="0">
                <a:solidFill>
                  <a:srgbClr val="0000FF"/>
                </a:solidFill>
              </a:rPr>
              <a:t> First of all, let us see how many consequences are implied by the statement </a:t>
            </a:r>
          </a:p>
          <a:p>
            <a:pPr marL="0" indent="0">
              <a:spcBef>
                <a:spcPts val="1368"/>
              </a:spcBef>
              <a:buNone/>
            </a:pPr>
            <a:r>
              <a:rPr lang="en-US" b="1" dirty="0" smtClean="0">
                <a:solidFill>
                  <a:srgbClr val="0000FF"/>
                </a:solidFill>
              </a:rPr>
              <a:t>The derivative of             at       exists.</a:t>
            </a:r>
          </a:p>
          <a:p>
            <a:pPr marL="0" indent="0">
              <a:spcBef>
                <a:spcPts val="1368"/>
              </a:spcBef>
              <a:buNone/>
            </a:pPr>
            <a:r>
              <a:rPr lang="en-US" b="1" dirty="0" smtClean="0">
                <a:solidFill>
                  <a:srgbClr val="0000FF"/>
                </a:solidFill>
              </a:rPr>
              <a:t> Recall that  the statement means:</a:t>
            </a:r>
          </a:p>
          <a:p>
            <a:pPr marL="514350" indent="-514350">
              <a:spcBef>
                <a:spcPts val="3168"/>
              </a:spcBef>
              <a:buFont typeface="+mj-lt"/>
              <a:buAutoNum type="arabicPeriod"/>
            </a:pPr>
            <a:r>
              <a:rPr lang="en-US" b="1" dirty="0">
                <a:solidFill>
                  <a:srgbClr val="0000FF"/>
                </a:solidFill>
              </a:rPr>
              <a:t> </a:t>
            </a:r>
            <a:r>
              <a:rPr lang="en-US" b="1" dirty="0" smtClean="0">
                <a:solidFill>
                  <a:srgbClr val="0000FF"/>
                </a:solidFill>
              </a:rPr>
              <a:t>   is defined at        , that is               exists.</a:t>
            </a:r>
          </a:p>
          <a:p>
            <a:pPr marL="514350" indent="-514350">
              <a:spcBef>
                <a:spcPts val="3168"/>
              </a:spcBef>
              <a:buFont typeface="+mj-lt"/>
              <a:buAutoNum type="arabicPeriod"/>
            </a:pPr>
            <a:r>
              <a:rPr lang="en-US" b="1" dirty="0" smtClean="0">
                <a:solidFill>
                  <a:srgbClr val="0000FF"/>
                </a:solidFill>
              </a:rPr>
              <a:t>                                               exists.</a:t>
            </a:r>
            <a:endParaRPr lang="en-US" b="1" dirty="0">
              <a:solidFill>
                <a:srgbClr val="0000FF"/>
              </a:solidFill>
            </a:endParaRPr>
          </a:p>
          <a:p>
            <a:pPr marL="514350" indent="-514350">
              <a:spcBef>
                <a:spcPts val="3168"/>
              </a:spcBef>
              <a:buFont typeface="+mj-lt"/>
              <a:buAutoNum type="arabicPeriod"/>
            </a:pPr>
            <a:r>
              <a:rPr lang="en-US" b="1" dirty="0">
                <a:solidFill>
                  <a:srgbClr val="0000FF"/>
                </a:solidFill>
              </a:rPr>
              <a:t> </a:t>
            </a:r>
            <a:r>
              <a:rPr lang="en-US" b="1" dirty="0" smtClean="0">
                <a:solidFill>
                  <a:srgbClr val="0000FF"/>
                </a:solidFill>
              </a:rPr>
              <a:t>     is defined in an open interval containing    .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4095" y="4714975"/>
            <a:ext cx="3911600" cy="114554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91999" y="2690754"/>
            <a:ext cx="291973" cy="291973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1769" y="4127954"/>
            <a:ext cx="338074" cy="507111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488982" y="4237128"/>
            <a:ext cx="291973" cy="291973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36669" y="4078615"/>
            <a:ext cx="1014222" cy="568579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70143" y="5936544"/>
            <a:ext cx="338074" cy="507111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198047" y="6051623"/>
            <a:ext cx="291973" cy="291973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545607" y="2550601"/>
            <a:ext cx="338074" cy="5071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96527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259" y="299078"/>
            <a:ext cx="8462265" cy="6268493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	</a:t>
            </a:r>
            <a:r>
              <a:rPr lang="en-US" b="1" dirty="0" smtClean="0">
                <a:solidFill>
                  <a:srgbClr val="0000FF"/>
                </a:solidFill>
              </a:rPr>
              <a:t>If we change the symbol         to something else, say       </a:t>
            </a:r>
            <a:r>
              <a:rPr lang="en-US" b="1" dirty="0" smtClean="0">
                <a:solidFill>
                  <a:srgbClr val="008000"/>
                </a:solidFill>
              </a:rPr>
              <a:t>(it’s a free country !)</a:t>
            </a:r>
            <a:r>
              <a:rPr lang="en-US" b="1" dirty="0" smtClean="0">
                <a:solidFill>
                  <a:srgbClr val="0000FF"/>
                </a:solidFill>
              </a:rPr>
              <a:t>, we still get the notion of </a:t>
            </a:r>
          </a:p>
          <a:p>
            <a:pPr marL="0" indent="0">
              <a:buNone/>
            </a:pPr>
            <a:r>
              <a:rPr lang="en-US" b="1" dirty="0">
                <a:solidFill>
                  <a:srgbClr val="0000FF"/>
                </a:solidFill>
              </a:rPr>
              <a:t>t</a:t>
            </a:r>
            <a:r>
              <a:rPr lang="en-US" b="1" dirty="0" smtClean="0">
                <a:solidFill>
                  <a:srgbClr val="0000FF"/>
                </a:solidFill>
              </a:rPr>
              <a:t>he derivative of        at        , namely                .</a:t>
            </a:r>
          </a:p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Now,</a:t>
            </a:r>
            <a:r>
              <a:rPr lang="en-US" b="1" dirty="0">
                <a:solidFill>
                  <a:srgbClr val="0000FF"/>
                </a:solidFill>
              </a:rPr>
              <a:t> </a:t>
            </a:r>
            <a:r>
              <a:rPr lang="en-US" b="1" dirty="0" smtClean="0">
                <a:solidFill>
                  <a:srgbClr val="0000FF"/>
                </a:solidFill>
              </a:rPr>
              <a:t>if </a:t>
            </a:r>
            <a:r>
              <a:rPr lang="en-US" b="1" dirty="0">
                <a:solidFill>
                  <a:srgbClr val="0000FF"/>
                </a:solidFill>
              </a:rPr>
              <a:t>we change the symbol         to </a:t>
            </a:r>
            <a:r>
              <a:rPr lang="en-US" b="1" dirty="0" smtClean="0">
                <a:solidFill>
                  <a:srgbClr val="0000FF"/>
                </a:solidFill>
              </a:rPr>
              <a:t>something</a:t>
            </a:r>
          </a:p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 </a:t>
            </a:r>
            <a:r>
              <a:rPr lang="en-US" b="1" dirty="0">
                <a:solidFill>
                  <a:srgbClr val="0000FF"/>
                </a:solidFill>
              </a:rPr>
              <a:t>else, say    </a:t>
            </a:r>
            <a:r>
              <a:rPr lang="en-US" b="1" dirty="0" smtClean="0">
                <a:solidFill>
                  <a:srgbClr val="0000FF"/>
                </a:solidFill>
              </a:rPr>
              <a:t>      </a:t>
            </a:r>
            <a:r>
              <a:rPr lang="en-US" b="1" dirty="0">
                <a:solidFill>
                  <a:srgbClr val="008000"/>
                </a:solidFill>
              </a:rPr>
              <a:t>(it’s a free country !)</a:t>
            </a:r>
            <a:r>
              <a:rPr lang="en-US" b="1" dirty="0">
                <a:solidFill>
                  <a:srgbClr val="0000FF"/>
                </a:solidFill>
              </a:rPr>
              <a:t>, </a:t>
            </a:r>
            <a:r>
              <a:rPr lang="en-US" b="1" dirty="0" smtClean="0">
                <a:solidFill>
                  <a:srgbClr val="0000FF"/>
                </a:solidFill>
              </a:rPr>
              <a:t> we get the notion of</a:t>
            </a:r>
          </a:p>
          <a:p>
            <a:pPr marL="0" indent="0">
              <a:buNone/>
            </a:pPr>
            <a:r>
              <a:rPr lang="en-US" b="1" dirty="0">
                <a:solidFill>
                  <a:srgbClr val="0000FF"/>
                </a:solidFill>
              </a:rPr>
              <a:t>t</a:t>
            </a:r>
            <a:r>
              <a:rPr lang="en-US" b="1" dirty="0" smtClean="0">
                <a:solidFill>
                  <a:srgbClr val="0000FF"/>
                </a:solidFill>
              </a:rPr>
              <a:t>he derivative of        at        as another function,</a:t>
            </a:r>
          </a:p>
          <a:p>
            <a:pPr marL="0" indent="0">
              <a:buNone/>
            </a:pPr>
            <a:r>
              <a:rPr lang="en-US" b="1" dirty="0">
                <a:solidFill>
                  <a:srgbClr val="0000FF"/>
                </a:solidFill>
              </a:rPr>
              <a:t>v</a:t>
            </a:r>
            <a:r>
              <a:rPr lang="en-US" b="1" dirty="0" smtClean="0">
                <a:solidFill>
                  <a:srgbClr val="0000FF"/>
                </a:solidFill>
              </a:rPr>
              <a:t>ariously denoted by</a:t>
            </a:r>
            <a:endParaRPr lang="en-US" b="1" dirty="0">
              <a:solidFill>
                <a:srgbClr val="0000FF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02868" y="891763"/>
            <a:ext cx="368808" cy="414909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41443" y="508041"/>
            <a:ext cx="321170" cy="32117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11923" y="1929935"/>
            <a:ext cx="338074" cy="507111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78055" y="1991893"/>
            <a:ext cx="368808" cy="414909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37677" y="1930180"/>
            <a:ext cx="1244727" cy="568579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10194" y="2580613"/>
            <a:ext cx="368808" cy="414909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26002" y="3212375"/>
            <a:ext cx="353287" cy="353287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533353" y="4126956"/>
            <a:ext cx="338074" cy="507111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564265" y="4249801"/>
            <a:ext cx="353287" cy="353287"/>
          </a:xfrm>
          <a:prstGeom prst="rect">
            <a:avLst/>
          </a:prstGeom>
        </p:spPr>
      </p:pic>
      <p:pic>
        <p:nvPicPr>
          <p:cNvPr id="13" name="Picture 12" descr="Picture 1.png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4005" y="5339025"/>
            <a:ext cx="8586005" cy="12285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530182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259" y="175161"/>
            <a:ext cx="8462265" cy="6516326"/>
          </a:xfrm>
        </p:spPr>
        <p:txBody>
          <a:bodyPr/>
          <a:lstStyle/>
          <a:p>
            <a:pPr marL="0" indent="0">
              <a:lnSpc>
                <a:spcPct val="120000"/>
              </a:lnSpc>
              <a:buNone/>
            </a:pPr>
            <a:r>
              <a:rPr lang="en-US" b="1" dirty="0" smtClean="0">
                <a:solidFill>
                  <a:srgbClr val="0000FF"/>
                </a:solidFill>
              </a:rPr>
              <a:t>So, given a function                      we have manufactured a new one,               .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US" b="1" dirty="0" smtClean="0">
                <a:solidFill>
                  <a:srgbClr val="0000FF"/>
                </a:solidFill>
              </a:rPr>
              <a:t>Note that if         denotes the domain of             , the domain of                  may be smaller (missing those points where             does </a:t>
            </a:r>
            <a:r>
              <a:rPr lang="en-US" b="1" dirty="0" smtClean="0">
                <a:solidFill>
                  <a:srgbClr val="FF0000"/>
                </a:solidFill>
              </a:rPr>
              <a:t>NOT</a:t>
            </a:r>
            <a:r>
              <a:rPr lang="en-US" b="1" dirty="0" smtClean="0">
                <a:solidFill>
                  <a:srgbClr val="0000FF"/>
                </a:solidFill>
              </a:rPr>
              <a:t> have a derivative, we’ll find a few soon.)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US" b="1" dirty="0" smtClean="0">
                <a:solidFill>
                  <a:srgbClr val="0000FF"/>
                </a:solidFill>
              </a:rPr>
              <a:t>There are deep relationships between               and               . Here is one that is simply </a:t>
            </a:r>
            <a:r>
              <a:rPr lang="en-US" b="1" dirty="0" smtClean="0">
                <a:solidFill>
                  <a:srgbClr val="FF0000"/>
                </a:solidFill>
              </a:rPr>
              <a:t>defining a word: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US" b="1" dirty="0" smtClean="0">
                <a:solidFill>
                  <a:srgbClr val="0000FF"/>
                </a:solidFill>
              </a:rPr>
              <a:t>If              exists we say that</a:t>
            </a:r>
          </a:p>
          <a:p>
            <a:pPr marL="0" indent="0">
              <a:lnSpc>
                <a:spcPct val="120000"/>
              </a:lnSpc>
              <a:buNone/>
            </a:pPr>
            <a:endParaRPr lang="en-US" b="1" dirty="0">
              <a:solidFill>
                <a:srgbClr val="0000FF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99077" y="280717"/>
            <a:ext cx="1828673" cy="568579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7984" y="849296"/>
            <a:ext cx="1167892" cy="568579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66848" y="1565984"/>
            <a:ext cx="473304" cy="439496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92895" y="1548199"/>
            <a:ext cx="1014222" cy="568579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71855" y="2122233"/>
            <a:ext cx="1167892" cy="568579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25546" y="2699440"/>
            <a:ext cx="1014222" cy="568579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92895" y="4029046"/>
            <a:ext cx="1014222" cy="568579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75076" y="4566646"/>
            <a:ext cx="1167892" cy="568579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53070" y="5869999"/>
            <a:ext cx="1167892" cy="5685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511809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9439" y="392014"/>
            <a:ext cx="8779711" cy="6144578"/>
          </a:xfrm>
        </p:spPr>
        <p:txBody>
          <a:bodyPr/>
          <a:lstStyle/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         is </a:t>
            </a:r>
            <a:r>
              <a:rPr lang="en-US" b="1" dirty="0" smtClean="0">
                <a:solidFill>
                  <a:srgbClr val="FF0000"/>
                </a:solidFill>
              </a:rPr>
              <a:t>differentiable at      </a:t>
            </a:r>
            <a:r>
              <a:rPr lang="en-US" b="1" dirty="0" smtClean="0">
                <a:solidFill>
                  <a:srgbClr val="0000FF"/>
                </a:solidFill>
              </a:rPr>
              <a:t>. (We could have said that         is  </a:t>
            </a:r>
            <a:r>
              <a:rPr lang="en-US" b="1" dirty="0" smtClean="0">
                <a:solidFill>
                  <a:srgbClr val="FF0000"/>
                </a:solidFill>
              </a:rPr>
              <a:t>“well-behaved at      “ </a:t>
            </a:r>
            <a:r>
              <a:rPr lang="en-US" b="1" dirty="0" smtClean="0">
                <a:solidFill>
                  <a:srgbClr val="0000FF"/>
                </a:solidFill>
              </a:rPr>
              <a:t>,  or </a:t>
            </a:r>
            <a:r>
              <a:rPr lang="en-US" b="1" dirty="0" smtClean="0">
                <a:solidFill>
                  <a:srgbClr val="FF0000"/>
                </a:solidFill>
              </a:rPr>
              <a:t>“cool at       “         </a:t>
            </a:r>
            <a:r>
              <a:rPr lang="en-US" b="1" dirty="0" smtClean="0">
                <a:solidFill>
                  <a:srgbClr val="0000FF"/>
                </a:solidFill>
              </a:rPr>
              <a:t>or something else, but the convention is to say it is </a:t>
            </a:r>
            <a:r>
              <a:rPr lang="en-US" b="1" dirty="0" smtClean="0">
                <a:solidFill>
                  <a:srgbClr val="FF0000"/>
                </a:solidFill>
              </a:rPr>
              <a:t>differentiable</a:t>
            </a:r>
            <a:r>
              <a:rPr lang="en-US" b="1" dirty="0" smtClean="0">
                <a:solidFill>
                  <a:srgbClr val="0000FF"/>
                </a:solidFill>
              </a:rPr>
              <a:t>, must have to do with the fact that the limit of the difference quotient exists!)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US" b="1" dirty="0" smtClean="0">
                <a:solidFill>
                  <a:srgbClr val="0000FF"/>
                </a:solidFill>
              </a:rPr>
              <a:t>Here is a first important </a:t>
            </a:r>
            <a:r>
              <a:rPr lang="en-US" b="1" dirty="0" smtClean="0">
                <a:solidFill>
                  <a:srgbClr val="008000"/>
                </a:solidFill>
              </a:rPr>
              <a:t>(if trivial</a:t>
            </a:r>
            <a:r>
              <a:rPr lang="en-US" b="1" dirty="0" smtClean="0">
                <a:solidFill>
                  <a:srgbClr val="0000FF"/>
                </a:solidFill>
              </a:rPr>
              <a:t>) consequence of differentiability.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US" b="1" dirty="0" smtClean="0">
                <a:solidFill>
                  <a:srgbClr val="FF0000"/>
                </a:solidFill>
              </a:rPr>
              <a:t>Theorem. </a:t>
            </a:r>
            <a:r>
              <a:rPr lang="en-US" b="1" dirty="0" smtClean="0">
                <a:solidFill>
                  <a:srgbClr val="0000FF"/>
                </a:solidFill>
              </a:rPr>
              <a:t>If       is differentiable at       then         is continuous at      .</a:t>
            </a:r>
          </a:p>
          <a:p>
            <a:pPr marL="0" indent="0">
              <a:lnSpc>
                <a:spcPct val="120000"/>
              </a:lnSpc>
              <a:spcBef>
                <a:spcPts val="2568"/>
              </a:spcBef>
              <a:buNone/>
            </a:pPr>
            <a:r>
              <a:rPr lang="en-US" b="1" dirty="0" smtClean="0">
                <a:solidFill>
                  <a:srgbClr val="FF6600"/>
                </a:solidFill>
              </a:rPr>
              <a:t>Proof. </a:t>
            </a:r>
            <a:r>
              <a:rPr lang="en-US" b="1" dirty="0" smtClean="0">
                <a:solidFill>
                  <a:srgbClr val="0000FF"/>
                </a:solidFill>
              </a:rPr>
              <a:t>(We use purely mathematical language)</a:t>
            </a:r>
          </a:p>
          <a:p>
            <a:pPr marL="0" indent="0">
              <a:buNone/>
            </a:pPr>
            <a:endParaRPr lang="en-US" b="1" dirty="0">
              <a:solidFill>
                <a:srgbClr val="0000FF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2637" y="392014"/>
            <a:ext cx="338074" cy="507111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41536" y="899125"/>
            <a:ext cx="338074" cy="507111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06420" y="577955"/>
            <a:ext cx="321170" cy="32117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51225" y="1021277"/>
            <a:ext cx="321170" cy="32117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65724" y="1021277"/>
            <a:ext cx="321170" cy="32117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34950" y="4351920"/>
            <a:ext cx="371881" cy="557822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573579" y="4349425"/>
            <a:ext cx="371881" cy="557822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54005" y="4442362"/>
            <a:ext cx="321170" cy="32117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89623" y="5020249"/>
            <a:ext cx="321170" cy="3211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045872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0406" y="299078"/>
            <a:ext cx="8617117" cy="6268493"/>
          </a:xfrm>
        </p:spPr>
        <p:txBody>
          <a:bodyPr/>
          <a:lstStyle/>
          <a:p>
            <a:pPr marL="0" indent="0" algn="ctr">
              <a:buNone/>
            </a:pPr>
            <a:r>
              <a:rPr lang="en-US" b="1" dirty="0" smtClean="0">
                <a:solidFill>
                  <a:srgbClr val="660066"/>
                </a:solidFill>
              </a:rPr>
              <a:t>(ready?)</a:t>
            </a:r>
            <a:endParaRPr lang="en-US" b="1" dirty="0">
              <a:solidFill>
                <a:srgbClr val="660066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125" y="935532"/>
            <a:ext cx="5266690" cy="1145540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30970" y="2291399"/>
            <a:ext cx="9164320" cy="121539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175" y="3506789"/>
            <a:ext cx="8759190" cy="114554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3970" y="4896587"/>
            <a:ext cx="7990840" cy="78232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02346" y="6024555"/>
            <a:ext cx="850900" cy="419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218650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199" y="299078"/>
            <a:ext cx="8462265" cy="6299472"/>
          </a:xfrm>
        </p:spPr>
        <p:txBody>
          <a:bodyPr>
            <a:normAutofit/>
          </a:bodyPr>
          <a:lstStyle/>
          <a:p>
            <a:pPr marL="0" indent="0">
              <a:lnSpc>
                <a:spcPct val="110000"/>
              </a:lnSpc>
              <a:spcBef>
                <a:spcPts val="1968"/>
              </a:spcBef>
              <a:buNone/>
            </a:pPr>
            <a:r>
              <a:rPr lang="en-US" b="1" dirty="0" smtClean="0">
                <a:solidFill>
                  <a:srgbClr val="0000FF"/>
                </a:solidFill>
              </a:rPr>
              <a:t>You have seen the verification of the following trivial statement (in everyday language)</a:t>
            </a:r>
          </a:p>
          <a:p>
            <a:pPr marL="0" indent="0">
              <a:lnSpc>
                <a:spcPct val="110000"/>
              </a:lnSpc>
              <a:spcBef>
                <a:spcPts val="1968"/>
              </a:spcBef>
              <a:buNone/>
            </a:pPr>
            <a:r>
              <a:rPr lang="en-US" b="1" dirty="0" smtClean="0">
                <a:solidFill>
                  <a:srgbClr val="008000"/>
                </a:solidFill>
              </a:rPr>
              <a:t>If a fraction has a finite limit, and the bottom goes to 0, the top has to go to 0 also.  </a:t>
            </a:r>
            <a:r>
              <a:rPr lang="en-US" b="1" dirty="0">
                <a:solidFill>
                  <a:srgbClr val="660066"/>
                </a:solidFill>
              </a:rPr>
              <a:t>(</a:t>
            </a:r>
            <a:r>
              <a:rPr lang="en-US" b="1" dirty="0" smtClean="0">
                <a:solidFill>
                  <a:srgbClr val="660066"/>
                </a:solidFill>
              </a:rPr>
              <a:t>Duh!)</a:t>
            </a:r>
          </a:p>
          <a:p>
            <a:pPr marL="0" indent="0">
              <a:lnSpc>
                <a:spcPct val="110000"/>
              </a:lnSpc>
              <a:spcBef>
                <a:spcPts val="1968"/>
              </a:spcBef>
              <a:buNone/>
            </a:pPr>
            <a:r>
              <a:rPr lang="en-US" b="1" dirty="0" smtClean="0">
                <a:solidFill>
                  <a:srgbClr val="0000FF"/>
                </a:solidFill>
              </a:rPr>
              <a:t>The theorem we just proved helps us decide where in its domain a function might not be differentiable, namely </a:t>
            </a:r>
            <a:r>
              <a:rPr lang="en-US" b="1" dirty="0" smtClean="0">
                <a:solidFill>
                  <a:srgbClr val="FF0000"/>
                </a:solidFill>
              </a:rPr>
              <a:t>at any point where continuity fails. </a:t>
            </a:r>
          </a:p>
          <a:p>
            <a:pPr marL="0" indent="0">
              <a:lnSpc>
                <a:spcPct val="110000"/>
              </a:lnSpc>
              <a:spcBef>
                <a:spcPts val="1968"/>
              </a:spcBef>
              <a:buNone/>
            </a:pPr>
            <a:r>
              <a:rPr lang="en-US" b="1" dirty="0" smtClean="0">
                <a:solidFill>
                  <a:srgbClr val="0000FF"/>
                </a:solidFill>
              </a:rPr>
              <a:t>Any other places where differentiability might not be?  Let’s see …. The definition says</a:t>
            </a:r>
          </a:p>
          <a:p>
            <a:pPr marL="0" indent="0">
              <a:buNone/>
            </a:pPr>
            <a:endParaRPr lang="en-US" dirty="0">
              <a:solidFill>
                <a:srgbClr val="008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784642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0407" y="268099"/>
            <a:ext cx="8555176" cy="6237514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         </a:t>
            </a:r>
            <a:r>
              <a:rPr lang="en-US" b="1" dirty="0" smtClean="0">
                <a:solidFill>
                  <a:srgbClr val="0000FF"/>
                </a:solidFill>
              </a:rPr>
              <a:t>differentiable at       means that</a:t>
            </a:r>
          </a:p>
          <a:p>
            <a:pPr marL="0" indent="0">
              <a:buNone/>
            </a:pPr>
            <a:endParaRPr lang="en-US" b="1" dirty="0">
              <a:solidFill>
                <a:srgbClr val="0000FF"/>
              </a:solidFill>
            </a:endParaRPr>
          </a:p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                                                  exists.  So</a:t>
            </a:r>
          </a:p>
          <a:p>
            <a:pPr marL="0" indent="0">
              <a:buNone/>
            </a:pPr>
            <a:endParaRPr lang="en-US" b="1" dirty="0">
              <a:solidFill>
                <a:srgbClr val="0000FF"/>
              </a:solidFill>
            </a:endParaRPr>
          </a:p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both                                        and</a:t>
            </a:r>
          </a:p>
          <a:p>
            <a:pPr marL="0" indent="0">
              <a:buNone/>
            </a:pPr>
            <a:endParaRPr lang="en-US" b="1" dirty="0">
              <a:solidFill>
                <a:srgbClr val="0000FF"/>
              </a:solidFill>
            </a:endParaRPr>
          </a:p>
          <a:p>
            <a:pPr marL="0" indent="0">
              <a:lnSpc>
                <a:spcPct val="130000"/>
              </a:lnSpc>
              <a:spcBef>
                <a:spcPts val="3768"/>
              </a:spcBef>
              <a:buNone/>
            </a:pPr>
            <a:r>
              <a:rPr lang="en-US" b="1" dirty="0" smtClean="0">
                <a:solidFill>
                  <a:srgbClr val="0000FF"/>
                </a:solidFill>
              </a:rPr>
              <a:t>exist and are equal.               Therefore </a:t>
            </a:r>
          </a:p>
          <a:p>
            <a:pPr marL="0" indent="0">
              <a:lnSpc>
                <a:spcPct val="90000"/>
              </a:lnSpc>
              <a:spcBef>
                <a:spcPts val="768"/>
              </a:spcBef>
              <a:buNone/>
            </a:pPr>
            <a:r>
              <a:rPr lang="en-US" b="1" dirty="0" smtClean="0">
                <a:solidFill>
                  <a:srgbClr val="FF0000"/>
                </a:solidFill>
              </a:rPr>
              <a:t>differentiability fails at any        where</a:t>
            </a:r>
          </a:p>
          <a:p>
            <a:pPr marL="0" indent="0">
              <a:lnSpc>
                <a:spcPct val="90000"/>
              </a:lnSpc>
              <a:spcBef>
                <a:spcPts val="768"/>
              </a:spcBef>
              <a:buNone/>
            </a:pPr>
            <a:r>
              <a:rPr lang="en-US" b="1" dirty="0" smtClean="0">
                <a:solidFill>
                  <a:srgbClr val="0000FF"/>
                </a:solidFill>
              </a:rPr>
              <a:t>(naturally we assume continuity at      .)</a:t>
            </a:r>
          </a:p>
          <a:p>
            <a:pPr marL="0" indent="0">
              <a:buNone/>
            </a:pPr>
            <a:endParaRPr lang="en-US" b="1" dirty="0">
              <a:solidFill>
                <a:srgbClr val="0000FF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77824" y="1073753"/>
            <a:ext cx="3472942" cy="1260094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7644" y="299078"/>
            <a:ext cx="371881" cy="55782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29228" y="443632"/>
            <a:ext cx="321170" cy="32117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79924" y="2313169"/>
            <a:ext cx="3366770" cy="120142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90753" y="2347322"/>
            <a:ext cx="3366770" cy="120142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76673" y="5026046"/>
            <a:ext cx="321170" cy="32117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313036" y="5530595"/>
            <a:ext cx="321170" cy="3211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197889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0406" y="268099"/>
            <a:ext cx="8617117" cy="623751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 smtClean="0">
                <a:solidFill>
                  <a:srgbClr val="FF0000"/>
                </a:solidFill>
              </a:rPr>
              <a:t>A.  </a:t>
            </a:r>
            <a:r>
              <a:rPr lang="en-US" b="1" dirty="0" smtClean="0">
                <a:solidFill>
                  <a:srgbClr val="0000FF"/>
                </a:solidFill>
              </a:rPr>
              <a:t>	Either one or both of the one-sided limits fail to exist</a:t>
            </a:r>
          </a:p>
          <a:p>
            <a:pPr marL="0" indent="0" algn="ctr">
              <a:buNone/>
            </a:pPr>
            <a:r>
              <a:rPr lang="en-US" b="1" dirty="0">
                <a:solidFill>
                  <a:srgbClr val="0000FF"/>
                </a:solidFill>
              </a:rPr>
              <a:t>o</a:t>
            </a:r>
            <a:r>
              <a:rPr lang="en-US" b="1" dirty="0" smtClean="0">
                <a:solidFill>
                  <a:srgbClr val="0000FF"/>
                </a:solidFill>
              </a:rPr>
              <a:t>r</a:t>
            </a:r>
          </a:p>
          <a:p>
            <a:pPr marL="0" indent="0">
              <a:buNone/>
            </a:pPr>
            <a:r>
              <a:rPr lang="en-US" b="1" dirty="0" smtClean="0">
                <a:solidFill>
                  <a:srgbClr val="FF0000"/>
                </a:solidFill>
              </a:rPr>
              <a:t>B.  </a:t>
            </a:r>
            <a:r>
              <a:rPr lang="en-US" b="1" dirty="0" smtClean="0">
                <a:solidFill>
                  <a:srgbClr val="0000FF"/>
                </a:solidFill>
              </a:rPr>
              <a:t>	Both exist but are not equal</a:t>
            </a:r>
          </a:p>
          <a:p>
            <a:pPr marL="0" indent="0">
              <a:buNone/>
            </a:pPr>
            <a:r>
              <a:rPr lang="en-US" b="1" dirty="0" smtClean="0">
                <a:solidFill>
                  <a:srgbClr val="660066"/>
                </a:solidFill>
              </a:rPr>
              <a:t>Remark. </a:t>
            </a:r>
            <a:r>
              <a:rPr lang="en-US" b="1" dirty="0" smtClean="0">
                <a:solidFill>
                  <a:srgbClr val="0000FF"/>
                </a:solidFill>
              </a:rPr>
              <a:t>We will give examples where situation </a:t>
            </a:r>
            <a:r>
              <a:rPr lang="en-US" b="1" dirty="0" smtClean="0">
                <a:solidFill>
                  <a:srgbClr val="FF0000"/>
                </a:solidFill>
              </a:rPr>
              <a:t>A</a:t>
            </a:r>
            <a:r>
              <a:rPr lang="en-US" b="1" dirty="0" smtClean="0">
                <a:solidFill>
                  <a:srgbClr val="0000FF"/>
                </a:solidFill>
              </a:rPr>
              <a:t> obtains and also where situation </a:t>
            </a:r>
            <a:r>
              <a:rPr lang="en-US" b="1" dirty="0" smtClean="0">
                <a:solidFill>
                  <a:srgbClr val="FF0000"/>
                </a:solidFill>
              </a:rPr>
              <a:t>B</a:t>
            </a:r>
            <a:r>
              <a:rPr lang="en-US" b="1" dirty="0" smtClean="0">
                <a:solidFill>
                  <a:srgbClr val="0000FF"/>
                </a:solidFill>
              </a:rPr>
              <a:t> obtains. In fact it’s easy to verify that for the function</a:t>
            </a:r>
          </a:p>
          <a:p>
            <a:pPr marL="0" indent="0">
              <a:buNone/>
            </a:pPr>
            <a:endParaRPr lang="en-US" b="1" dirty="0">
              <a:solidFill>
                <a:srgbClr val="0000FF"/>
              </a:solidFill>
            </a:endParaRPr>
          </a:p>
          <a:p>
            <a:pPr marL="0" indent="0">
              <a:buNone/>
            </a:pPr>
            <a:endParaRPr lang="en-US" b="1" dirty="0" smtClean="0">
              <a:solidFill>
                <a:srgbClr val="0000FF"/>
              </a:solidFill>
            </a:endParaRPr>
          </a:p>
          <a:p>
            <a:pPr marL="0" indent="0">
              <a:spcBef>
                <a:spcPts val="1824"/>
              </a:spcBef>
              <a:buNone/>
            </a:pPr>
            <a:r>
              <a:rPr lang="en-US" b="1" dirty="0">
                <a:solidFill>
                  <a:srgbClr val="0000FF"/>
                </a:solidFill>
              </a:rPr>
              <a:t>t</a:t>
            </a:r>
            <a:r>
              <a:rPr lang="en-US" b="1" dirty="0" smtClean="0">
                <a:solidFill>
                  <a:srgbClr val="0000FF"/>
                </a:solidFill>
              </a:rPr>
              <a:t>he left-hand limit is        , the right-hand </a:t>
            </a:r>
            <a:r>
              <a:rPr lang="en-US" b="1" dirty="0" smtClean="0">
                <a:solidFill>
                  <a:srgbClr val="FF0000"/>
                </a:solidFill>
              </a:rPr>
              <a:t>DNE</a:t>
            </a:r>
            <a:r>
              <a:rPr lang="en-US" b="1" dirty="0" smtClean="0">
                <a:solidFill>
                  <a:srgbClr val="0000FF"/>
                </a:solidFill>
              </a:rPr>
              <a:t> !</a:t>
            </a:r>
            <a:endParaRPr lang="en-US" b="1" dirty="0">
              <a:solidFill>
                <a:srgbClr val="0000FF"/>
              </a:solidFill>
            </a:endParaRPr>
          </a:p>
          <a:p>
            <a:pPr marL="0" indent="0">
              <a:buNone/>
            </a:pPr>
            <a:endParaRPr lang="en-US" b="1" dirty="0">
              <a:solidFill>
                <a:srgbClr val="0000FF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22907" y="4011295"/>
            <a:ext cx="4260850" cy="143891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56696" y="5453834"/>
            <a:ext cx="353441" cy="4302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243591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199" y="226406"/>
            <a:ext cx="8462265" cy="6403123"/>
          </a:xfrm>
        </p:spPr>
        <p:txBody>
          <a:bodyPr/>
          <a:lstStyle/>
          <a:p>
            <a:pPr marL="0" indent="0">
              <a:lnSpc>
                <a:spcPct val="150000"/>
              </a:lnSpc>
              <a:buNone/>
            </a:pPr>
            <a:r>
              <a:rPr lang="en-US" b="1" dirty="0" smtClean="0">
                <a:solidFill>
                  <a:srgbClr val="0000FF"/>
                </a:solidFill>
              </a:rPr>
              <a:t>We can see trivially that                           and it’s</a:t>
            </a:r>
          </a:p>
          <a:p>
            <a:pPr marL="0" indent="0">
              <a:lnSpc>
                <a:spcPct val="90000"/>
              </a:lnSpc>
              <a:buNone/>
            </a:pPr>
            <a:endParaRPr lang="en-US" b="1" dirty="0" smtClean="0">
              <a:solidFill>
                <a:srgbClr val="0000FF"/>
              </a:solidFill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en-US" b="1" dirty="0" smtClean="0">
                <a:solidFill>
                  <a:srgbClr val="0000FF"/>
                </a:solidFill>
              </a:rPr>
              <a:t>easy to show that</a:t>
            </a:r>
          </a:p>
          <a:p>
            <a:pPr marL="0" indent="0">
              <a:lnSpc>
                <a:spcPct val="110000"/>
              </a:lnSpc>
              <a:buNone/>
            </a:pPr>
            <a:r>
              <a:rPr lang="en-US" b="1" dirty="0" smtClean="0">
                <a:solidFill>
                  <a:srgbClr val="0000FF"/>
                </a:solidFill>
              </a:rPr>
              <a:t>Quick proof: </a:t>
            </a:r>
          </a:p>
          <a:p>
            <a:pPr marL="0" indent="0">
              <a:lnSpc>
                <a:spcPct val="110000"/>
              </a:lnSpc>
              <a:buNone/>
            </a:pPr>
            <a:endParaRPr lang="en-US" b="1" dirty="0">
              <a:solidFill>
                <a:srgbClr val="0000FF"/>
              </a:solidFill>
            </a:endParaRPr>
          </a:p>
          <a:p>
            <a:pPr marL="0" indent="0">
              <a:lnSpc>
                <a:spcPct val="110000"/>
              </a:lnSpc>
              <a:buNone/>
            </a:pPr>
            <a:endParaRPr lang="en-US" b="1" dirty="0" smtClean="0">
              <a:solidFill>
                <a:srgbClr val="0000FF"/>
              </a:solidFill>
            </a:endParaRPr>
          </a:p>
          <a:p>
            <a:pPr marL="0" indent="0">
              <a:lnSpc>
                <a:spcPct val="110000"/>
              </a:lnSpc>
              <a:buNone/>
            </a:pPr>
            <a:endParaRPr lang="en-US" b="1" dirty="0">
              <a:solidFill>
                <a:srgbClr val="0000FF"/>
              </a:solidFill>
            </a:endParaRPr>
          </a:p>
          <a:p>
            <a:pPr marL="0" indent="0">
              <a:lnSpc>
                <a:spcPct val="110000"/>
              </a:lnSpc>
              <a:buNone/>
            </a:pPr>
            <a:r>
              <a:rPr lang="en-US" b="1" dirty="0" smtClean="0">
                <a:solidFill>
                  <a:srgbClr val="0000FF"/>
                </a:solidFill>
              </a:rPr>
              <a:t>The graph of the function is shown in the next slide</a:t>
            </a:r>
            <a:endParaRPr lang="en-US" b="1" dirty="0">
              <a:solidFill>
                <a:srgbClr val="0000FF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89530" y="412280"/>
            <a:ext cx="2109470" cy="90805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199" y="3319736"/>
            <a:ext cx="7976870" cy="1383030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1190" y="1418710"/>
            <a:ext cx="3799840" cy="12433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324036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199" y="330057"/>
            <a:ext cx="8462265" cy="6206535"/>
          </a:xfrm>
        </p:spPr>
        <p:txBody>
          <a:bodyPr/>
          <a:lstStyle/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The graph</a:t>
            </a:r>
          </a:p>
          <a:p>
            <a:pPr marL="0" indent="0">
              <a:buNone/>
            </a:pPr>
            <a:endParaRPr lang="en-US" b="1" dirty="0">
              <a:solidFill>
                <a:srgbClr val="0000FF"/>
              </a:solidFill>
            </a:endParaRPr>
          </a:p>
          <a:p>
            <a:pPr marL="0" indent="0">
              <a:buNone/>
            </a:pPr>
            <a:endParaRPr lang="en-US" b="1" dirty="0" smtClean="0">
              <a:solidFill>
                <a:srgbClr val="0000FF"/>
              </a:solidFill>
            </a:endParaRPr>
          </a:p>
          <a:p>
            <a:pPr marL="0" indent="0">
              <a:buNone/>
            </a:pPr>
            <a:endParaRPr lang="en-US" b="1" dirty="0">
              <a:solidFill>
                <a:srgbClr val="0000FF"/>
              </a:solidFill>
            </a:endParaRPr>
          </a:p>
          <a:p>
            <a:pPr marL="0" indent="0">
              <a:buNone/>
            </a:pPr>
            <a:endParaRPr lang="en-US" b="1" dirty="0" smtClean="0">
              <a:solidFill>
                <a:srgbClr val="0000FF"/>
              </a:solidFill>
            </a:endParaRPr>
          </a:p>
          <a:p>
            <a:pPr marL="0" indent="0">
              <a:buNone/>
            </a:pPr>
            <a:endParaRPr lang="en-US" b="1" dirty="0">
              <a:solidFill>
                <a:srgbClr val="0000FF"/>
              </a:solidFill>
            </a:endParaRPr>
          </a:p>
          <a:p>
            <a:pPr marL="0" indent="0">
              <a:buNone/>
            </a:pPr>
            <a:endParaRPr lang="en-US" b="1" dirty="0" smtClean="0">
              <a:solidFill>
                <a:srgbClr val="0000FF"/>
              </a:solidFill>
            </a:endParaRPr>
          </a:p>
          <a:p>
            <a:pPr marL="0" indent="0">
              <a:buNone/>
            </a:pPr>
            <a:endParaRPr lang="en-US" b="1" dirty="0">
              <a:solidFill>
                <a:srgbClr val="0000FF"/>
              </a:solidFill>
            </a:endParaRPr>
          </a:p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The next graph has both one-sided limits failing to exist.</a:t>
            </a:r>
          </a:p>
        </p:txBody>
      </p:sp>
      <p:pic>
        <p:nvPicPr>
          <p:cNvPr id="4" name="Picture 3" descr="Picture 1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0" y="1006607"/>
            <a:ext cx="7221220" cy="4058263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15871" y="3510111"/>
            <a:ext cx="1905508" cy="56857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39751" y="1114493"/>
            <a:ext cx="2212848" cy="7529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882282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199" y="361036"/>
            <a:ext cx="8462265" cy="6268493"/>
          </a:xfrm>
        </p:spPr>
        <p:txBody>
          <a:bodyPr/>
          <a:lstStyle/>
          <a:p>
            <a:pPr marL="0" indent="0">
              <a:lnSpc>
                <a:spcPct val="130000"/>
              </a:lnSpc>
              <a:buNone/>
            </a:pPr>
            <a:r>
              <a:rPr lang="en-US" b="1" dirty="0" smtClean="0">
                <a:solidFill>
                  <a:srgbClr val="0000FF"/>
                </a:solidFill>
              </a:rPr>
              <a:t>The graph of</a:t>
            </a:r>
          </a:p>
          <a:p>
            <a:pPr marL="0" indent="0">
              <a:lnSpc>
                <a:spcPct val="130000"/>
              </a:lnSpc>
              <a:buNone/>
            </a:pPr>
            <a:endParaRPr lang="en-US" b="1" dirty="0">
              <a:solidFill>
                <a:srgbClr val="0000FF"/>
              </a:solidFill>
            </a:endParaRPr>
          </a:p>
          <a:p>
            <a:pPr marL="0" indent="0">
              <a:lnSpc>
                <a:spcPct val="130000"/>
              </a:lnSpc>
              <a:buNone/>
            </a:pPr>
            <a:endParaRPr lang="en-US" b="1" dirty="0" smtClean="0">
              <a:solidFill>
                <a:srgbClr val="0000FF"/>
              </a:solidFill>
            </a:endParaRPr>
          </a:p>
          <a:p>
            <a:pPr marL="0" indent="0">
              <a:lnSpc>
                <a:spcPct val="130000"/>
              </a:lnSpc>
              <a:buNone/>
            </a:pPr>
            <a:endParaRPr lang="en-US" b="1" dirty="0">
              <a:solidFill>
                <a:srgbClr val="0000FF"/>
              </a:solidFill>
            </a:endParaRPr>
          </a:p>
          <a:p>
            <a:pPr marL="0" indent="0">
              <a:lnSpc>
                <a:spcPct val="130000"/>
              </a:lnSpc>
              <a:buNone/>
            </a:pPr>
            <a:endParaRPr lang="en-US" b="1" dirty="0" smtClean="0">
              <a:solidFill>
                <a:srgbClr val="0000FF"/>
              </a:solidFill>
            </a:endParaRPr>
          </a:p>
          <a:p>
            <a:pPr marL="0" indent="0">
              <a:lnSpc>
                <a:spcPct val="130000"/>
              </a:lnSpc>
              <a:buNone/>
            </a:pPr>
            <a:endParaRPr lang="en-US" b="1" dirty="0">
              <a:solidFill>
                <a:srgbClr val="0000FF"/>
              </a:solidFill>
            </a:endParaRPr>
          </a:p>
          <a:p>
            <a:pPr marL="0" indent="0">
              <a:lnSpc>
                <a:spcPct val="130000"/>
              </a:lnSpc>
              <a:spcBef>
                <a:spcPts val="1968"/>
              </a:spcBef>
              <a:buNone/>
            </a:pPr>
            <a:r>
              <a:rPr lang="en-US" b="1" dirty="0" smtClean="0">
                <a:solidFill>
                  <a:srgbClr val="0000FF"/>
                </a:solidFill>
              </a:rPr>
              <a:t>Both one-sided limits are            (</a:t>
            </a:r>
            <a:r>
              <a:rPr lang="en-US" b="1" dirty="0" smtClean="0">
                <a:solidFill>
                  <a:srgbClr val="FF0000"/>
                </a:solidFill>
              </a:rPr>
              <a:t>–</a:t>
            </a:r>
            <a:r>
              <a:rPr lang="en-US" b="1" dirty="0" smtClean="0">
                <a:solidFill>
                  <a:srgbClr val="0000FF"/>
                </a:solidFill>
              </a:rPr>
              <a:t> on left)</a:t>
            </a:r>
          </a:p>
          <a:p>
            <a:pPr marL="0" indent="0">
              <a:lnSpc>
                <a:spcPct val="130000"/>
              </a:lnSpc>
              <a:spcBef>
                <a:spcPts val="768"/>
              </a:spcBef>
              <a:buNone/>
            </a:pPr>
            <a:r>
              <a:rPr lang="en-US" b="1" dirty="0" smtClean="0">
                <a:solidFill>
                  <a:srgbClr val="0000FF"/>
                </a:solidFill>
              </a:rPr>
              <a:t>Finally, the function </a:t>
            </a:r>
            <a:endParaRPr lang="en-US" b="1" dirty="0">
              <a:solidFill>
                <a:srgbClr val="0000FF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5008" y="330057"/>
            <a:ext cx="2381885" cy="983488"/>
          </a:xfrm>
          <a:prstGeom prst="rect">
            <a:avLst/>
          </a:prstGeom>
        </p:spPr>
      </p:pic>
      <p:pic>
        <p:nvPicPr>
          <p:cNvPr id="5" name="Picture 4" descr="Picture 3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410" y="1411754"/>
            <a:ext cx="8982657" cy="3538623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38420" y="5484987"/>
            <a:ext cx="3683000" cy="1206500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82974" y="5081378"/>
            <a:ext cx="818139" cy="4648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933781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199" y="268099"/>
            <a:ext cx="8462265" cy="6299472"/>
          </a:xfrm>
        </p:spPr>
        <p:txBody>
          <a:bodyPr/>
          <a:lstStyle/>
          <a:p>
            <a:pPr marL="0" indent="0">
              <a:buNone/>
            </a:pPr>
            <a:r>
              <a:rPr lang="en-US" b="1" dirty="0">
                <a:solidFill>
                  <a:srgbClr val="0000FF"/>
                </a:solidFill>
              </a:rPr>
              <a:t>h</a:t>
            </a:r>
            <a:r>
              <a:rPr lang="en-US" b="1" dirty="0" smtClean="0">
                <a:solidFill>
                  <a:srgbClr val="0000FF"/>
                </a:solidFill>
              </a:rPr>
              <a:t>as graph</a:t>
            </a:r>
            <a:endParaRPr lang="en-US" b="1" dirty="0">
              <a:solidFill>
                <a:srgbClr val="0000FF"/>
              </a:solidFill>
            </a:endParaRPr>
          </a:p>
        </p:txBody>
      </p:sp>
      <p:pic>
        <p:nvPicPr>
          <p:cNvPr id="4" name="Picture 3" descr="Picture 4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9896" y="940606"/>
            <a:ext cx="7423684" cy="5534019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91795" y="5931544"/>
            <a:ext cx="228600" cy="355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12942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0406" y="361036"/>
            <a:ext cx="8617117" cy="6206535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	</a:t>
            </a:r>
            <a:r>
              <a:rPr lang="en-US" b="1" dirty="0" smtClean="0">
                <a:solidFill>
                  <a:srgbClr val="0000FF"/>
                </a:solidFill>
              </a:rPr>
              <a:t>and this time                                           while</a:t>
            </a:r>
          </a:p>
          <a:p>
            <a:pPr marL="0" indent="0">
              <a:buNone/>
            </a:pPr>
            <a:endParaRPr lang="en-US" b="1" dirty="0">
              <a:solidFill>
                <a:srgbClr val="0000FF"/>
              </a:solidFill>
            </a:endParaRPr>
          </a:p>
          <a:p>
            <a:pPr marL="0" indent="0">
              <a:buNone/>
            </a:pPr>
            <a:endParaRPr lang="en-US" b="1" dirty="0" smtClean="0">
              <a:solidFill>
                <a:srgbClr val="0000FF"/>
              </a:solidFill>
            </a:endParaRPr>
          </a:p>
          <a:p>
            <a:pPr marL="0" indent="0">
              <a:buNone/>
            </a:pPr>
            <a:endParaRPr lang="en-US" b="1" dirty="0">
              <a:solidFill>
                <a:srgbClr val="0000FF"/>
              </a:solidFill>
            </a:endParaRPr>
          </a:p>
          <a:p>
            <a:pPr marL="0" indent="0">
              <a:buNone/>
            </a:pPr>
            <a:r>
              <a:rPr lang="en-US" b="1" dirty="0" err="1" smtClean="0">
                <a:solidFill>
                  <a:srgbClr val="0000FF"/>
                </a:solidFill>
              </a:rPr>
              <a:t>i.e</a:t>
            </a:r>
            <a:r>
              <a:rPr lang="en-US" b="1" dirty="0" smtClean="0">
                <a:solidFill>
                  <a:srgbClr val="0000FF"/>
                </a:solidFill>
              </a:rPr>
              <a:t> both one-sided limits exist but are not equal.</a:t>
            </a:r>
          </a:p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Let’s get back to nice functions that are differentiable.</a:t>
            </a:r>
          </a:p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What we have in this case is that a function</a:t>
            </a:r>
          </a:p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 gives rise to another function, namely             .</a:t>
            </a:r>
          </a:p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   </a:t>
            </a:r>
            <a:endParaRPr lang="en-US" b="1" dirty="0">
              <a:solidFill>
                <a:srgbClr val="0000FF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71595" y="268099"/>
            <a:ext cx="3482162" cy="997318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7547" y="1265417"/>
            <a:ext cx="3668103" cy="114945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57451" y="4377525"/>
            <a:ext cx="1014222" cy="56857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38665" y="4960789"/>
            <a:ext cx="1167892" cy="5685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893415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0406" y="330056"/>
            <a:ext cx="8617117" cy="6175557"/>
          </a:xfrm>
        </p:spPr>
        <p:txBody>
          <a:bodyPr/>
          <a:lstStyle/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We can represent pictorially this situation with the following diagram</a:t>
            </a:r>
          </a:p>
          <a:p>
            <a:pPr marL="0" indent="0">
              <a:buNone/>
            </a:pPr>
            <a:endParaRPr lang="en-US" b="1" dirty="0">
              <a:solidFill>
                <a:srgbClr val="0000FF"/>
              </a:solidFill>
            </a:endParaRPr>
          </a:p>
          <a:p>
            <a:pPr marL="0" indent="0">
              <a:buNone/>
            </a:pPr>
            <a:endParaRPr lang="en-US" b="1" dirty="0" smtClean="0">
              <a:solidFill>
                <a:srgbClr val="0000FF"/>
              </a:solidFill>
            </a:endParaRPr>
          </a:p>
          <a:p>
            <a:pPr marL="0" indent="0">
              <a:buNone/>
            </a:pPr>
            <a:endParaRPr lang="en-US" b="1" dirty="0">
              <a:solidFill>
                <a:srgbClr val="0000FF"/>
              </a:solidFill>
            </a:endParaRPr>
          </a:p>
          <a:p>
            <a:pPr marL="0" indent="0">
              <a:buNone/>
            </a:pPr>
            <a:endParaRPr lang="en-US" b="1" dirty="0" smtClean="0">
              <a:solidFill>
                <a:srgbClr val="0000FF"/>
              </a:solidFill>
            </a:endParaRPr>
          </a:p>
          <a:p>
            <a:pPr marL="0" indent="0">
              <a:buNone/>
            </a:pPr>
            <a:endParaRPr lang="en-US" b="1" dirty="0">
              <a:solidFill>
                <a:srgbClr val="0000FF"/>
              </a:solidFill>
            </a:endParaRPr>
          </a:p>
          <a:p>
            <a:pPr marL="0" indent="0">
              <a:buNone/>
            </a:pPr>
            <a:endParaRPr lang="en-US" b="1" dirty="0" smtClean="0">
              <a:solidFill>
                <a:srgbClr val="0000FF"/>
              </a:solidFill>
            </a:endParaRPr>
          </a:p>
          <a:p>
            <a:pPr marL="0" indent="0">
              <a:buNone/>
            </a:pPr>
            <a:endParaRPr lang="en-US" b="1" dirty="0">
              <a:solidFill>
                <a:srgbClr val="0000FF"/>
              </a:solidFill>
            </a:endParaRPr>
          </a:p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We say that          is the derivative of          .</a:t>
            </a:r>
            <a:endParaRPr lang="en-US" b="1" dirty="0">
              <a:solidFill>
                <a:srgbClr val="0000FF"/>
              </a:solidFill>
            </a:endParaRPr>
          </a:p>
        </p:txBody>
      </p:sp>
      <p:pic>
        <p:nvPicPr>
          <p:cNvPr id="4" name="Picture 3" descr="Picture 2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451" y="1518787"/>
            <a:ext cx="8207480" cy="391970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5951" y="2945655"/>
            <a:ext cx="2699859" cy="409069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16622" y="2481567"/>
            <a:ext cx="572697" cy="531791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42106" y="3394659"/>
            <a:ext cx="409069" cy="613604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374413" y="3304710"/>
            <a:ext cx="762357" cy="613604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484782" y="5524026"/>
            <a:ext cx="693052" cy="557822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708837" y="5547602"/>
            <a:ext cx="371881" cy="5578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733580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3203"/>
            <a:ext cx="8229600" cy="6392410"/>
          </a:xfrm>
        </p:spPr>
        <p:txBody>
          <a:bodyPr/>
          <a:lstStyle/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Of course we can play the game again, to get the</a:t>
            </a:r>
          </a:p>
          <a:p>
            <a:pPr marL="0" indent="0">
              <a:buNone/>
            </a:pPr>
            <a:r>
              <a:rPr lang="en-US" b="1" dirty="0" smtClean="0">
                <a:solidFill>
                  <a:srgbClr val="FF0000"/>
                </a:solidFill>
              </a:rPr>
              <a:t>Derivative of the derivative</a:t>
            </a:r>
            <a:r>
              <a:rPr lang="en-US" b="1" dirty="0" smtClean="0">
                <a:solidFill>
                  <a:srgbClr val="0000FF"/>
                </a:solidFill>
              </a:rPr>
              <a:t>, usually called the</a:t>
            </a:r>
          </a:p>
          <a:p>
            <a:pPr marL="0" indent="0">
              <a:buNone/>
            </a:pPr>
            <a:r>
              <a:rPr lang="en-US" b="1" dirty="0">
                <a:solidFill>
                  <a:srgbClr val="FF0000"/>
                </a:solidFill>
              </a:rPr>
              <a:t>s</a:t>
            </a:r>
            <a:r>
              <a:rPr lang="en-US" b="1" dirty="0" smtClean="0">
                <a:solidFill>
                  <a:srgbClr val="FF0000"/>
                </a:solidFill>
              </a:rPr>
              <a:t>econd derivative</a:t>
            </a:r>
            <a:r>
              <a:rPr lang="en-US" b="1" dirty="0" smtClean="0">
                <a:solidFill>
                  <a:srgbClr val="0000FF"/>
                </a:solidFill>
              </a:rPr>
              <a:t>, and denoted variously by</a:t>
            </a:r>
          </a:p>
          <a:p>
            <a:pPr marL="0" indent="0">
              <a:buNone/>
            </a:pPr>
            <a:endParaRPr lang="en-US" b="1" dirty="0">
              <a:solidFill>
                <a:srgbClr val="0000FF"/>
              </a:solidFill>
            </a:endParaRPr>
          </a:p>
          <a:p>
            <a:pPr marL="0" indent="0">
              <a:buNone/>
            </a:pPr>
            <a:endParaRPr lang="en-US" b="1" dirty="0" smtClean="0">
              <a:solidFill>
                <a:srgbClr val="0000FF"/>
              </a:solidFill>
            </a:endParaRPr>
          </a:p>
          <a:p>
            <a:pPr marL="0" indent="0">
              <a:buNone/>
            </a:pPr>
            <a:endParaRPr lang="en-US" b="1" dirty="0">
              <a:solidFill>
                <a:srgbClr val="0000FF"/>
              </a:solidFill>
            </a:endParaRPr>
          </a:p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As they say in Casablanca, play it again Sam, we’ll get the </a:t>
            </a:r>
            <a:r>
              <a:rPr lang="en-US" b="1" dirty="0" smtClean="0">
                <a:solidFill>
                  <a:srgbClr val="FF0000"/>
                </a:solidFill>
              </a:rPr>
              <a:t>third derivative</a:t>
            </a:r>
            <a:r>
              <a:rPr lang="en-US" b="1" dirty="0" smtClean="0">
                <a:solidFill>
                  <a:srgbClr val="0000FF"/>
                </a:solidFill>
              </a:rPr>
              <a:t>, denoted by</a:t>
            </a:r>
            <a:endParaRPr lang="en-US" b="1" dirty="0">
              <a:solidFill>
                <a:srgbClr val="0000FF"/>
              </a:solidFill>
            </a:endParaRPr>
          </a:p>
        </p:txBody>
      </p:sp>
      <p:pic>
        <p:nvPicPr>
          <p:cNvPr id="4" name="Picture 3" descr="Picture 7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2356" y="2542118"/>
            <a:ext cx="6658819" cy="1327264"/>
          </a:xfrm>
          <a:prstGeom prst="rect">
            <a:avLst/>
          </a:prstGeom>
        </p:spPr>
      </p:pic>
      <p:pic>
        <p:nvPicPr>
          <p:cNvPr id="5" name="Picture 4" descr="Picture 8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220" y="5259538"/>
            <a:ext cx="8700937" cy="10969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142398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30057"/>
            <a:ext cx="8229600" cy="6113597"/>
          </a:xfrm>
        </p:spPr>
        <p:txBody>
          <a:bodyPr/>
          <a:lstStyle/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Why stop when we’re having fun. Let’s go for the fourth derivative, the fifth, and so on …</a:t>
            </a:r>
          </a:p>
          <a:p>
            <a:pPr marL="0" indent="0">
              <a:buNone/>
            </a:pPr>
            <a:endParaRPr lang="en-US" b="1" dirty="0">
              <a:solidFill>
                <a:srgbClr val="0000FF"/>
              </a:solidFill>
            </a:endParaRPr>
          </a:p>
          <a:p>
            <a:pPr marL="0" indent="0">
              <a:buNone/>
            </a:pPr>
            <a:endParaRPr lang="en-US" b="1" dirty="0" smtClean="0">
              <a:solidFill>
                <a:srgbClr val="0000FF"/>
              </a:solidFill>
            </a:endParaRPr>
          </a:p>
          <a:p>
            <a:pPr marL="0" indent="0">
              <a:buNone/>
            </a:pPr>
            <a:endParaRPr lang="en-US" b="1" dirty="0">
              <a:solidFill>
                <a:srgbClr val="0000FF"/>
              </a:solidFill>
            </a:endParaRPr>
          </a:p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Right now our trouble is that we officially don’t know how to compute derivatives, other than by the laborious method of applying the definition!</a:t>
            </a:r>
          </a:p>
          <a:p>
            <a:pPr marL="0" indent="0">
              <a:buNone/>
            </a:pPr>
            <a:r>
              <a:rPr lang="en-US" b="1" dirty="0">
                <a:solidFill>
                  <a:srgbClr val="0000FF"/>
                </a:solidFill>
              </a:rPr>
              <a:t>L</a:t>
            </a:r>
            <a:r>
              <a:rPr lang="en-US" b="1" dirty="0" smtClean="0">
                <a:solidFill>
                  <a:srgbClr val="0000FF"/>
                </a:solidFill>
              </a:rPr>
              <a:t>et’s compute the first derivative of</a:t>
            </a:r>
            <a:endParaRPr lang="en-US" b="1" dirty="0">
              <a:solidFill>
                <a:srgbClr val="0000FF"/>
              </a:solidFill>
            </a:endParaRPr>
          </a:p>
        </p:txBody>
      </p:sp>
      <p:pic>
        <p:nvPicPr>
          <p:cNvPr id="4" name="Picture 3" descr="Picture 9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663" y="1673282"/>
            <a:ext cx="8907136" cy="1166209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7600" y="4916477"/>
            <a:ext cx="2458720" cy="1145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893018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99078"/>
            <a:ext cx="8229600" cy="6175556"/>
          </a:xfrm>
        </p:spPr>
        <p:txBody>
          <a:bodyPr/>
          <a:lstStyle/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Here we go.</a:t>
            </a:r>
          </a:p>
          <a:p>
            <a:pPr marL="0" indent="0">
              <a:buNone/>
            </a:pPr>
            <a:endParaRPr lang="en-US" b="1" dirty="0">
              <a:solidFill>
                <a:srgbClr val="0000FF"/>
              </a:solidFill>
            </a:endParaRPr>
          </a:p>
          <a:p>
            <a:pPr marL="0" indent="0">
              <a:buNone/>
            </a:pPr>
            <a:endParaRPr lang="en-US" b="1" dirty="0" smtClean="0">
              <a:solidFill>
                <a:srgbClr val="0000FF"/>
              </a:solidFill>
            </a:endParaRPr>
          </a:p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Much to the chagrin of your High School Math teacher, what changes here is       , not     ! Now</a:t>
            </a:r>
          </a:p>
          <a:p>
            <a:pPr marL="0" indent="0">
              <a:buNone/>
            </a:pPr>
            <a:endParaRPr lang="en-US" b="1" dirty="0">
              <a:solidFill>
                <a:srgbClr val="0000FF"/>
              </a:solidFill>
            </a:endParaRPr>
          </a:p>
          <a:p>
            <a:pPr marL="0" indent="0">
              <a:buNone/>
            </a:pPr>
            <a:endParaRPr lang="en-US" b="1" dirty="0" smtClean="0">
              <a:solidFill>
                <a:srgbClr val="0000FF"/>
              </a:solidFill>
            </a:endParaRPr>
          </a:p>
          <a:p>
            <a:pPr marL="0" indent="0">
              <a:buNone/>
            </a:pPr>
            <a:endParaRPr lang="en-US" b="1" dirty="0">
              <a:solidFill>
                <a:srgbClr val="0000FF"/>
              </a:solidFill>
            </a:endParaRPr>
          </a:p>
          <a:p>
            <a:pPr marL="0" indent="0">
              <a:buNone/>
            </a:pPr>
            <a:endParaRPr lang="en-US" b="1" dirty="0" smtClean="0">
              <a:solidFill>
                <a:srgbClr val="0000FF"/>
              </a:solidFill>
            </a:endParaRPr>
          </a:p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Do some 7</a:t>
            </a:r>
            <a:r>
              <a:rPr lang="en-US" b="1" baseline="30000" dirty="0" smtClean="0">
                <a:solidFill>
                  <a:srgbClr val="0000FF"/>
                </a:solidFill>
              </a:rPr>
              <a:t>th</a:t>
            </a:r>
            <a:r>
              <a:rPr lang="en-US" b="1" dirty="0" smtClean="0">
                <a:solidFill>
                  <a:srgbClr val="0000FF"/>
                </a:solidFill>
              </a:rPr>
              <a:t> grade algebra to get</a:t>
            </a:r>
            <a:endParaRPr lang="en-US" b="1" dirty="0">
              <a:solidFill>
                <a:srgbClr val="0000FF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7681" y="753287"/>
            <a:ext cx="6609347" cy="138610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67761" y="2589670"/>
            <a:ext cx="321170" cy="439496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96058" y="2707996"/>
            <a:ext cx="321170" cy="32117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0594" y="3176778"/>
            <a:ext cx="8282813" cy="20284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77661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53973"/>
            <a:ext cx="8229600" cy="6020661"/>
          </a:xfrm>
        </p:spPr>
        <p:txBody>
          <a:bodyPr/>
          <a:lstStyle/>
          <a:p>
            <a:pPr marL="0" indent="0">
              <a:buNone/>
            </a:pPr>
            <a:r>
              <a:rPr lang="en-US" b="1" dirty="0">
                <a:solidFill>
                  <a:srgbClr val="0000FF"/>
                </a:solidFill>
              </a:rPr>
              <a:t>	</a:t>
            </a:r>
            <a:r>
              <a:rPr lang="en-US" b="1" dirty="0" smtClean="0">
                <a:solidFill>
                  <a:srgbClr val="0000FF"/>
                </a:solidFill>
              </a:rPr>
              <a:t>(after you have cleared the smoke!)</a:t>
            </a:r>
          </a:p>
          <a:p>
            <a:pPr marL="0" indent="0">
              <a:buNone/>
            </a:pPr>
            <a:endParaRPr lang="en-US" b="1" dirty="0">
              <a:solidFill>
                <a:srgbClr val="0000FF"/>
              </a:solidFill>
            </a:endParaRPr>
          </a:p>
          <a:p>
            <a:pPr marL="0" indent="0">
              <a:buNone/>
            </a:pPr>
            <a:endParaRPr lang="en-US" b="1" dirty="0" smtClean="0">
              <a:solidFill>
                <a:srgbClr val="0000FF"/>
              </a:solidFill>
            </a:endParaRPr>
          </a:p>
          <a:p>
            <a:pPr marL="0" indent="0">
              <a:buNone/>
            </a:pPr>
            <a:endParaRPr lang="en-US" b="1" dirty="0">
              <a:solidFill>
                <a:srgbClr val="0000FF"/>
              </a:solidFill>
            </a:endParaRPr>
          </a:p>
          <a:p>
            <a:pPr marL="0" indent="0">
              <a:buNone/>
            </a:pPr>
            <a:r>
              <a:rPr lang="en-US" b="1" dirty="0">
                <a:solidFill>
                  <a:srgbClr val="0000FF"/>
                </a:solidFill>
              </a:rPr>
              <a:t>a</a:t>
            </a:r>
            <a:r>
              <a:rPr lang="en-US" b="1" dirty="0" smtClean="0">
                <a:solidFill>
                  <a:srgbClr val="0000FF"/>
                </a:solidFill>
              </a:rPr>
              <a:t>nd therefore</a:t>
            </a:r>
          </a:p>
          <a:p>
            <a:pPr marL="0" indent="0">
              <a:buNone/>
            </a:pPr>
            <a:endParaRPr lang="en-US" b="1" dirty="0">
              <a:solidFill>
                <a:srgbClr val="0000FF"/>
              </a:solidFill>
            </a:endParaRPr>
          </a:p>
          <a:p>
            <a:pPr marL="0" indent="0">
              <a:buNone/>
            </a:pPr>
            <a:endParaRPr lang="en-US" b="1" dirty="0" smtClean="0">
              <a:solidFill>
                <a:srgbClr val="0000FF"/>
              </a:solidFill>
            </a:endParaRPr>
          </a:p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Clearly we need a few</a:t>
            </a:r>
            <a:r>
              <a:rPr lang="en-US" b="1" dirty="0" smtClean="0">
                <a:solidFill>
                  <a:srgbClr val="FF0000"/>
                </a:solidFill>
              </a:rPr>
              <a:t> bricks </a:t>
            </a:r>
            <a:r>
              <a:rPr lang="en-US" b="1" dirty="0" smtClean="0">
                <a:solidFill>
                  <a:srgbClr val="0000FF"/>
                </a:solidFill>
              </a:rPr>
              <a:t>and </a:t>
            </a:r>
            <a:r>
              <a:rPr lang="en-US" b="1" dirty="0" smtClean="0">
                <a:solidFill>
                  <a:srgbClr val="FF0000"/>
                </a:solidFill>
              </a:rPr>
              <a:t>mortar</a:t>
            </a:r>
            <a:r>
              <a:rPr lang="en-US" b="1" dirty="0" smtClean="0">
                <a:solidFill>
                  <a:srgbClr val="0000FF"/>
                </a:solidFill>
              </a:rPr>
              <a:t> to build our differentiation edifice!</a:t>
            </a:r>
          </a:p>
          <a:p>
            <a:pPr marL="0" indent="0">
              <a:buNone/>
            </a:pPr>
            <a:r>
              <a:rPr lang="en-US" b="1" dirty="0" smtClean="0">
                <a:solidFill>
                  <a:srgbClr val="FF1ADC"/>
                </a:solidFill>
              </a:rPr>
              <a:t>Stay tuned folks! 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5005" y="1364385"/>
            <a:ext cx="7781290" cy="134112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75012" y="3078254"/>
            <a:ext cx="3503676" cy="13830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122382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3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3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rowd Laugh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2279</TotalTime>
  <Words>547</Words>
  <Application>Microsoft Macintosh PowerPoint</Application>
  <PresentationFormat>On-screen Show (4:3)</PresentationFormat>
  <Paragraphs>121</Paragraphs>
  <Slides>18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19" baseType="lpstr">
      <vt:lpstr>Office Theme</vt:lpstr>
      <vt:lpstr>DERIVATIVES ARE FUNCTIONS TOO  !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Functions</dc:title>
  <dc:creator>Mario Borelli</dc:creator>
  <cp:lastModifiedBy>Mario Borelli</cp:lastModifiedBy>
  <cp:revision>257</cp:revision>
  <dcterms:created xsi:type="dcterms:W3CDTF">2011-08-21T14:29:24Z</dcterms:created>
  <dcterms:modified xsi:type="dcterms:W3CDTF">2011-09-09T16:06:11Z</dcterms:modified>
</cp:coreProperties>
</file>